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0" r:id="rId2"/>
    <p:sldId id="256" r:id="rId3"/>
    <p:sldId id="257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0680"/>
  </p:normalViewPr>
  <p:slideViewPr>
    <p:cSldViewPr snapToGrid="0" snapToObjects="1">
      <p:cViewPr varScale="1">
        <p:scale>
          <a:sx n="84" d="100"/>
          <a:sy n="84" d="100"/>
        </p:scale>
        <p:origin x="20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3BD53A-ABE5-244A-913D-06B922DC0C47}" type="datetimeFigureOut">
              <a:rPr lang="en-US" smtClean="0"/>
              <a:t>6/15/22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F5458C-B9CE-A449-B4A4-2181AA217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088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/presentation/d/1m7qwfeRYyeCXmkRnu9xhqTfjPftOAgnK6lmsBIxnt88/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Pages^^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F5458C-B9CE-A449-B4A4-2181AA2173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496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9A260-C8A9-D35C-1230-C5C2108C66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7CBA4A-C4DC-A566-2D80-94AF1A4D22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67114-D488-7D80-D3E5-8AC2C41F9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48D53-0C45-48C0-87B7-DABA6C085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B3A79-93AB-F2B3-0A22-9693DA65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443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B3C1E-3DB0-2FF3-0961-E553567A6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28834-CA4D-921D-532C-059B205B4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073F6-0370-7489-374C-F8D928CA8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F6711-43BB-DDD3-7769-AB119D05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564C7-B69C-EDB0-FB3A-2A2865EA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71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1FC26E-E345-CE76-06C7-AC6ADA9D1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F976F4-71FF-DD1C-B967-767079009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76F8A-A5CE-1129-01FC-350D727D4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CDCE9-9B9C-00D5-76EC-4EF272A0F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175BE-BD32-04B3-BB79-C4E2244AB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77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89045-3F54-DE26-9595-CFADEFEA0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B29F8-9C8B-E5DD-8EFC-EB389342F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B4C2-E2B4-B512-3388-71864BD56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DE3A5-E856-4562-C291-B1830D45B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F1F33-8D53-818E-2B2F-9B8A3B9C1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12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BB737-9957-7159-C876-6732C378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3CBDD-38C4-74F3-C449-77757DCE3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C95F9-B9F5-7004-C628-245632C46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4800E-A4F2-88B6-09A9-A29386474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E7D13-60E2-1B85-AF99-5440E00EA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04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29F70-4617-D650-4972-04180E1AF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63834-01CB-F76A-669D-778234FB05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2D5DAC-536D-98A7-8306-5ADB9856D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0EA38-9BF4-81DC-E9DE-9338B8756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89C97-CE2F-DAB0-5436-80761DDB8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9DDA48-96CE-6E89-0E79-799B92D99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83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B2FC7-D18E-5C05-D6E6-9993F9424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733B7E-8532-55AF-C290-A30852CA9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0E77C6-345D-CF4B-9E4C-F3AD91ABC5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76F9F3-2291-21A7-EA20-9D64E12854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9A699B-6F25-7D2E-9C67-4F3040D35D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39952C-F0C2-19C4-A293-E414F570D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E15134-EF41-4CD6-E2DD-84F903227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AEBDB-7572-8A15-3854-C024CFCA0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62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B6D4D-E1C8-745E-D38A-5D84AC412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3D6539-4FAC-F799-DB8A-918062FAA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2836DD-1194-B43E-2907-CC7374977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F3557E-0017-0DDD-4573-97990B231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44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185AE-9E4E-6901-A2B9-7D7148ED8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90C579-BC58-D27A-8064-24D630CAD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807C57-3532-FEDE-C0CA-679391292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19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D251-71AB-7D83-24D6-1D11AC8D1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81AE4-41B7-0A9E-D2B6-5DABD60352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0D65AB-A681-2E21-B73A-EC1EE835B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BA6CC-4F30-9D5D-DC7D-60A0364B3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DFD0E-CD6E-CF9B-164B-CE70A1EA1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B804E-BD30-0AA7-29DD-2B83B947B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85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D96DA-4EE7-CB5F-77B3-94D8E496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A4242D-B6E9-24F7-578B-C073288758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B66B3-440A-CC2C-0273-2187F26B7F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792AE-CCEE-7638-9276-46F89FF0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E5F958-11D3-619D-4CB4-928AB49E7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DC0E-8A2B-EE07-B220-5C288F78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79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4355B9-54EC-8EA0-CA14-A70B5AFB7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BA69A0-690C-AE6C-9422-BD31D5DC59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7746D-63BB-38C6-1FC0-4F35BC29F9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567DC-EC49-724E-9DCA-7CEAB67F0D11}" type="datetimeFigureOut">
              <a:rPr lang="en-US" smtClean="0"/>
              <a:t>6/15/22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BD4B8-2ED8-20E9-943D-5F7F313DFE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4C0B9-6DEC-23BE-89EC-A31E306A9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DB79D-A686-5C40-805B-3C9B9A85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699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8384F-5184-90FC-5EE8-FD49C2E9E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</p:spPr>
        <p:txBody>
          <a:bodyPr>
            <a:normAutofit/>
          </a:bodyPr>
          <a:lstStyle/>
          <a:p>
            <a:r>
              <a:rPr lang="en-US" sz="5400"/>
              <a:t>Cain’s Jawbone Literary Puzzle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BDAF2F1-D344-0194-1F5E-7AA0BD981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400" dirty="0"/>
              <a:t>Released in 1930, only 4 people have ever solved correctly </a:t>
            </a:r>
          </a:p>
          <a:p>
            <a:r>
              <a:rPr lang="en-US" sz="2400" dirty="0"/>
              <a:t>100 Pages out of order, 100! combinations</a:t>
            </a:r>
          </a:p>
          <a:p>
            <a:r>
              <a:rPr lang="en-US" sz="2400" dirty="0"/>
              <a:t>6 Murderers, 6 Victims, Unknown number of narrators </a:t>
            </a:r>
          </a:p>
          <a:p>
            <a:r>
              <a:rPr lang="en-US" sz="2400" dirty="0"/>
              <a:t>Using Graph to streamline fact finding, decision making, and determine connections between pages, people, events, etc.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FE248B-677C-48D8-1910-C69653590C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75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47616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64AD6D-6C67-E8B1-34E3-0B54EB5746E0}"/>
              </a:ext>
            </a:extLst>
          </p:cNvPr>
          <p:cNvSpPr txBox="1"/>
          <p:nvPr/>
        </p:nvSpPr>
        <p:spPr>
          <a:xfrm>
            <a:off x="3486364" y="838607"/>
            <a:ext cx="521927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good. She accepts Lover’s Delight from me. She has spoken very little ; but she urges me to make </a:t>
            </a:r>
            <a:r>
              <a:rPr lang="en-US" b="1" dirty="0">
                <a:highlight>
                  <a:srgbClr val="FF0000"/>
                </a:highlight>
              </a:rPr>
              <a:t>trial of a Banana Split</a:t>
            </a:r>
            <a:r>
              <a:rPr lang="en-US" b="1" dirty="0"/>
              <a:t>. Is there some esoteric meaning behind the titles? Now </a:t>
            </a:r>
            <a:r>
              <a:rPr lang="en-US" b="1" dirty="0" err="1">
                <a:highlight>
                  <a:srgbClr val="00FFFF"/>
                </a:highlight>
              </a:rPr>
              <a:t>Ecky</a:t>
            </a:r>
            <a:r>
              <a:rPr lang="en-US" b="1" dirty="0">
                <a:highlight>
                  <a:srgbClr val="00FFFF"/>
                </a:highlight>
              </a:rPr>
              <a:t> passes over to the Dawn</a:t>
            </a:r>
            <a:r>
              <a:rPr lang="en-US" b="1" dirty="0"/>
              <a:t>. </a:t>
            </a:r>
            <a:r>
              <a:rPr lang="en-US" b="1" dirty="0">
                <a:highlight>
                  <a:srgbClr val="FFFF00"/>
                </a:highlight>
              </a:rPr>
              <a:t>Alexander’s my name. They </a:t>
            </a:r>
            <a:r>
              <a:rPr lang="en-US" b="1" dirty="0" err="1">
                <a:highlight>
                  <a:srgbClr val="FFFF00"/>
                </a:highlight>
              </a:rPr>
              <a:t>ca’d</a:t>
            </a:r>
            <a:r>
              <a:rPr lang="en-US" b="1" dirty="0">
                <a:highlight>
                  <a:srgbClr val="FFFF00"/>
                </a:highlight>
              </a:rPr>
              <a:t> me </a:t>
            </a:r>
            <a:r>
              <a:rPr lang="en-US" b="1" dirty="0" err="1">
                <a:highlight>
                  <a:srgbClr val="FFFF00"/>
                </a:highlight>
              </a:rPr>
              <a:t>Ecky</a:t>
            </a:r>
            <a:r>
              <a:rPr lang="en-US" b="1" dirty="0">
                <a:highlight>
                  <a:srgbClr val="FFFF00"/>
                </a:highlight>
              </a:rPr>
              <a:t> </a:t>
            </a:r>
            <a:r>
              <a:rPr lang="en-US" b="1" dirty="0">
                <a:highlight>
                  <a:srgbClr val="C0C0C0"/>
                </a:highlight>
              </a:rPr>
              <a:t>when I was a boy. </a:t>
            </a:r>
            <a:r>
              <a:rPr lang="en-US" b="1" dirty="0"/>
              <a:t>Eh, </a:t>
            </a:r>
            <a:r>
              <a:rPr lang="en-US" b="1" dirty="0" err="1"/>
              <a:t>Ecky</a:t>
            </a:r>
            <a:r>
              <a:rPr lang="en-US" b="1" dirty="0"/>
              <a:t>! Ye’re a </a:t>
            </a:r>
            <a:r>
              <a:rPr lang="en-US" b="1" dirty="0" err="1"/>
              <a:t>awfu</a:t>
            </a:r>
            <a:r>
              <a:rPr lang="en-US" b="1" dirty="0"/>
              <a:t>’ old man. Emotional stuff. </a:t>
            </a:r>
            <a:r>
              <a:rPr lang="en-US" b="1" dirty="0">
                <a:highlight>
                  <a:srgbClr val="00FFFF"/>
                </a:highlight>
              </a:rPr>
              <a:t>Anyway </a:t>
            </a:r>
            <a:r>
              <a:rPr lang="en-US" b="1" dirty="0" err="1">
                <a:highlight>
                  <a:srgbClr val="00FFFF"/>
                </a:highlight>
              </a:rPr>
              <a:t>Ecky</a:t>
            </a:r>
            <a:r>
              <a:rPr lang="en-US" b="1" dirty="0">
                <a:highlight>
                  <a:srgbClr val="00FFFF"/>
                </a:highlight>
              </a:rPr>
              <a:t> has disappeared in the Dawn</a:t>
            </a:r>
            <a:r>
              <a:rPr lang="en-US" b="1" dirty="0"/>
              <a:t>. I almost wish I took it. The hard stuff, I mean ; but it would ruin my hand. Where would my income be if </a:t>
            </a:r>
            <a:r>
              <a:rPr lang="en-US" b="1" dirty="0">
                <a:highlight>
                  <a:srgbClr val="FFFF00"/>
                </a:highlight>
              </a:rPr>
              <a:t>Aquarius</a:t>
            </a:r>
            <a:r>
              <a:rPr lang="en-US" b="1" dirty="0"/>
              <a:t> were to turn Gemini? She tells me a lot, each word huskily lisping over that round petulant vermilion lower lip, of a </a:t>
            </a:r>
            <a:r>
              <a:rPr lang="en-US" b="1" dirty="0">
                <a:highlight>
                  <a:srgbClr val="00FF00"/>
                </a:highlight>
              </a:rPr>
              <a:t>doctor friend of hers</a:t>
            </a:r>
            <a:r>
              <a:rPr lang="en-US" b="1" dirty="0"/>
              <a:t>. I have only known her a few minutes ; but I hate to think she would change---her voice hits a pocket, just like a plane, when she talks of him---an honest station </a:t>
            </a:r>
            <a:r>
              <a:rPr lang="en-US" b="1" dirty="0">
                <a:highlight>
                  <a:srgbClr val="FF00FF"/>
                </a:highlight>
              </a:rPr>
              <a:t>between King’s Cross and Edinburgh</a:t>
            </a:r>
            <a:r>
              <a:rPr lang="en-US" b="1" dirty="0"/>
              <a:t> for---what is it?---being’s drone pipe, whose nostril turns to blight the </a:t>
            </a:r>
            <a:r>
              <a:rPr lang="en-US" b="1" dirty="0" err="1"/>
              <a:t>strivelled</a:t>
            </a:r>
            <a:r>
              <a:rPr lang="en-US" b="1" dirty="0"/>
              <a:t> stars and </a:t>
            </a:r>
            <a:r>
              <a:rPr lang="en-US" b="1" dirty="0" err="1"/>
              <a:t>thicks</a:t>
            </a:r>
            <a:r>
              <a:rPr lang="en-US" b="1" dirty="0"/>
              <a:t> the lusty breathing of the sun.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AA0879-2D50-9963-AA17-18CE7930C6B8}"/>
              </a:ext>
            </a:extLst>
          </p:cNvPr>
          <p:cNvSpPr txBox="1"/>
          <p:nvPr/>
        </p:nvSpPr>
        <p:spPr>
          <a:xfrm>
            <a:off x="5636803" y="294749"/>
            <a:ext cx="91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Page 43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8243CA-9556-583D-644E-93EAF91E9147}"/>
              </a:ext>
            </a:extLst>
          </p:cNvPr>
          <p:cNvSpPr txBox="1"/>
          <p:nvPr/>
        </p:nvSpPr>
        <p:spPr>
          <a:xfrm>
            <a:off x="1387012" y="664081"/>
            <a:ext cx="1469205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1930’s slang, connect to dictionary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FFD898-E065-CA81-73AB-17BDAC36D142}"/>
              </a:ext>
            </a:extLst>
          </p:cNvPr>
          <p:cNvSpPr txBox="1"/>
          <p:nvPr/>
        </p:nvSpPr>
        <p:spPr>
          <a:xfrm>
            <a:off x="8963885" y="1386338"/>
            <a:ext cx="2198670" cy="120032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Narrator of page is named here, with nickname as well. </a:t>
            </a:r>
            <a:r>
              <a:rPr lang="en-US" dirty="0" err="1"/>
              <a:t>Ecky</a:t>
            </a:r>
            <a:r>
              <a:rPr lang="en-US" dirty="0"/>
              <a:t> = Alexander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F04F33-3F00-5950-1511-B645F22ADC34}"/>
              </a:ext>
            </a:extLst>
          </p:cNvPr>
          <p:cNvSpPr txBox="1"/>
          <p:nvPr/>
        </p:nvSpPr>
        <p:spPr>
          <a:xfrm>
            <a:off x="8881000" y="3632547"/>
            <a:ext cx="2530211" cy="64633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Does this phrase appear anywhere else?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5CEE04-5AD7-CEB7-BF21-C9AF720EE6C0}"/>
              </a:ext>
            </a:extLst>
          </p:cNvPr>
          <p:cNvSpPr txBox="1"/>
          <p:nvPr/>
        </p:nvSpPr>
        <p:spPr>
          <a:xfrm>
            <a:off x="538902" y="3632547"/>
            <a:ext cx="2317315" cy="92333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Whoever is mentioned here has a connection to a doctor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51097A-50AF-4A26-2097-39BBE335D229}"/>
              </a:ext>
            </a:extLst>
          </p:cNvPr>
          <p:cNvSpPr txBox="1"/>
          <p:nvPr/>
        </p:nvSpPr>
        <p:spPr>
          <a:xfrm>
            <a:off x="8881000" y="4947781"/>
            <a:ext cx="2364440" cy="1200329"/>
          </a:xfrm>
          <a:prstGeom prst="rect">
            <a:avLst/>
          </a:prstGeom>
          <a:noFill/>
          <a:ln>
            <a:solidFill>
              <a:srgbClr val="FF40F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Locations mentioned. Is there a way to map out where these things are taking place?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328BD1-2917-7E89-717E-B561D2254533}"/>
              </a:ext>
            </a:extLst>
          </p:cNvPr>
          <p:cNvSpPr txBox="1"/>
          <p:nvPr/>
        </p:nvSpPr>
        <p:spPr>
          <a:xfrm>
            <a:off x="538902" y="1986502"/>
            <a:ext cx="2605131" cy="120032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Narrator is male, we can rule out this narrator for pages where narrator is female. </a:t>
            </a:r>
          </a:p>
        </p:txBody>
      </p:sp>
    </p:spTree>
    <p:extLst>
      <p:ext uri="{BB962C8B-B14F-4D97-AF65-F5344CB8AC3E}">
        <p14:creationId xmlns:p14="http://schemas.microsoft.com/office/powerpoint/2010/main" val="1843125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FE1B7-AE55-D376-0B67-0CDCD3867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9655" y="836306"/>
            <a:ext cx="5052687" cy="51853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I cannot help, even with this supreme distraction, thinking of my </a:t>
            </a:r>
            <a:r>
              <a:rPr lang="en-US" sz="1800" b="1" dirty="0">
                <a:highlight>
                  <a:srgbClr val="FFFF00"/>
                </a:highlight>
              </a:rPr>
              <a:t>Babbie’s---dare I say my Babbie’s-</a:t>
            </a:r>
            <a:r>
              <a:rPr lang="en-US" sz="1800" b="1" dirty="0"/>
              <a:t>--hair as I last saw it, tiger-</a:t>
            </a:r>
            <a:r>
              <a:rPr lang="en-US" sz="1800" b="1" dirty="0" err="1"/>
              <a:t>coloured</a:t>
            </a:r>
            <a:r>
              <a:rPr lang="en-US" sz="1800" b="1" dirty="0"/>
              <a:t>, and all like the little springs of a fairy’s sofa. </a:t>
            </a:r>
            <a:r>
              <a:rPr lang="en-US" sz="1800" b="1" dirty="0">
                <a:highlight>
                  <a:srgbClr val="00FFFF"/>
                </a:highlight>
              </a:rPr>
              <a:t>O </a:t>
            </a:r>
            <a:r>
              <a:rPr lang="en-US" sz="1800" b="1" dirty="0" err="1">
                <a:highlight>
                  <a:srgbClr val="00FFFF"/>
                </a:highlight>
              </a:rPr>
              <a:t>toison</a:t>
            </a:r>
            <a:r>
              <a:rPr lang="en-US" sz="1800" b="1" dirty="0">
                <a:highlight>
                  <a:srgbClr val="00FFFF"/>
                </a:highlight>
              </a:rPr>
              <a:t>, </a:t>
            </a:r>
            <a:r>
              <a:rPr lang="en-US" sz="1800" b="1" dirty="0" err="1">
                <a:highlight>
                  <a:srgbClr val="00FFFF"/>
                </a:highlight>
              </a:rPr>
              <a:t>moutonnant</a:t>
            </a:r>
            <a:r>
              <a:rPr lang="en-US" sz="1800" b="1" dirty="0">
                <a:highlight>
                  <a:srgbClr val="00FFFF"/>
                </a:highlight>
              </a:rPr>
              <a:t> </a:t>
            </a:r>
            <a:r>
              <a:rPr lang="en-US" sz="1800" b="1" dirty="0" err="1">
                <a:highlight>
                  <a:srgbClr val="00FFFF"/>
                </a:highlight>
              </a:rPr>
              <a:t>jusque</a:t>
            </a:r>
            <a:r>
              <a:rPr lang="en-US" sz="1800" b="1" dirty="0">
                <a:highlight>
                  <a:srgbClr val="00FFFF"/>
                </a:highlight>
              </a:rPr>
              <a:t> sur </a:t>
            </a:r>
            <a:r>
              <a:rPr lang="en-US" sz="1800" b="1" dirty="0" err="1">
                <a:highlight>
                  <a:srgbClr val="00FFFF"/>
                </a:highlight>
              </a:rPr>
              <a:t>l’encolure</a:t>
            </a:r>
            <a:r>
              <a:rPr lang="en-US" sz="1800" b="1" dirty="0">
                <a:highlight>
                  <a:srgbClr val="00FFFF"/>
                </a:highlight>
              </a:rPr>
              <a:t>! O </a:t>
            </a:r>
            <a:r>
              <a:rPr lang="en-US" sz="1800" b="1" dirty="0" err="1">
                <a:highlight>
                  <a:srgbClr val="00FFFF"/>
                </a:highlight>
              </a:rPr>
              <a:t>boucles</a:t>
            </a:r>
            <a:r>
              <a:rPr lang="en-US" sz="1800" b="1" dirty="0">
                <a:highlight>
                  <a:srgbClr val="00FFFF"/>
                </a:highlight>
              </a:rPr>
              <a:t>! O parfum charge de </a:t>
            </a:r>
            <a:r>
              <a:rPr lang="en-US" sz="1800" b="1" dirty="0" err="1">
                <a:highlight>
                  <a:srgbClr val="00FFFF"/>
                </a:highlight>
              </a:rPr>
              <a:t>nonchaloir</a:t>
            </a:r>
            <a:r>
              <a:rPr lang="en-US" sz="1800" b="1" dirty="0">
                <a:highlight>
                  <a:srgbClr val="00FFFF"/>
                </a:highlight>
              </a:rPr>
              <a:t>! </a:t>
            </a:r>
            <a:r>
              <a:rPr lang="en-US" sz="1800" b="1" dirty="0" err="1">
                <a:highlight>
                  <a:srgbClr val="00FFFF"/>
                </a:highlight>
              </a:rPr>
              <a:t>Extase</a:t>
            </a:r>
            <a:r>
              <a:rPr lang="en-US" sz="1800" b="1" dirty="0">
                <a:highlight>
                  <a:srgbClr val="00FFFF"/>
                </a:highlight>
              </a:rPr>
              <a:t>!</a:t>
            </a:r>
            <a:r>
              <a:rPr lang="en-US" sz="1800" b="1" dirty="0"/>
              <a:t> If you take my meaning. She, at least, shows herself delightfully interested in </a:t>
            </a:r>
            <a:r>
              <a:rPr lang="en-US" sz="1800" b="1" dirty="0">
                <a:highlight>
                  <a:srgbClr val="FFFF00"/>
                </a:highlight>
              </a:rPr>
              <a:t>Henry</a:t>
            </a:r>
            <a:r>
              <a:rPr lang="en-US" sz="1800" b="1" dirty="0"/>
              <a:t>. I have always hated that these writers should be anonymous. What a tribe of them there has been, to be sure! But I have called them all by their names. Is it a foolish ecstasy to thrill when I see her long warm fingers taking off Henry’s cap and putting it on again, and trying him out on the table? My </a:t>
            </a:r>
            <a:r>
              <a:rPr lang="en-US" sz="1800" b="1" dirty="0">
                <a:highlight>
                  <a:srgbClr val="FF0000"/>
                </a:highlight>
              </a:rPr>
              <a:t>dear guest accepts a Rainbow.</a:t>
            </a:r>
            <a:r>
              <a:rPr lang="en-US" sz="1800" b="1" dirty="0"/>
              <a:t> I </a:t>
            </a:r>
            <a:r>
              <a:rPr lang="en-US" sz="1800" b="1" dirty="0" err="1"/>
              <a:t>clamour</a:t>
            </a:r>
            <a:r>
              <a:rPr lang="en-US" sz="1800" b="1" dirty="0"/>
              <a:t> for it, and it comes. She explains, and her throat dimples, that she will take it because </a:t>
            </a:r>
            <a:r>
              <a:rPr lang="en-US" sz="1800" b="1" dirty="0">
                <a:highlight>
                  <a:srgbClr val="FF00FF"/>
                </a:highlight>
              </a:rPr>
              <a:t>Lent is over. </a:t>
            </a:r>
            <a:r>
              <a:rPr lang="en-US" sz="1800" b="1" dirty="0"/>
              <a:t>She never, she adds, will have a second Sundae in Lent. I must be besotted, for I think this amusing. </a:t>
            </a: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0624B2-B3C3-B39F-2F1D-4ADFDD32913E}"/>
              </a:ext>
            </a:extLst>
          </p:cNvPr>
          <p:cNvSpPr txBox="1"/>
          <p:nvPr/>
        </p:nvSpPr>
        <p:spPr>
          <a:xfrm>
            <a:off x="5636803" y="294749"/>
            <a:ext cx="91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Page 63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B28FB8-2347-A76F-7277-CF4C802A4E00}"/>
              </a:ext>
            </a:extLst>
          </p:cNvPr>
          <p:cNvSpPr txBox="1"/>
          <p:nvPr/>
        </p:nvSpPr>
        <p:spPr>
          <a:xfrm>
            <a:off x="9006214" y="1578279"/>
            <a:ext cx="2392471" cy="923330"/>
          </a:xfrm>
          <a:prstGeom prst="rect">
            <a:avLst/>
          </a:prstGeom>
          <a:noFill/>
          <a:ln>
            <a:solidFill>
              <a:srgbClr val="00FDF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Connection to where the writer speaks in </a:t>
            </a:r>
            <a:r>
              <a:rPr lang="en-US" dirty="0" err="1"/>
              <a:t>french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525964-494D-70F7-BB76-CBD2542323C8}"/>
              </a:ext>
            </a:extLst>
          </p:cNvPr>
          <p:cNvSpPr txBox="1"/>
          <p:nvPr/>
        </p:nvSpPr>
        <p:spPr>
          <a:xfrm>
            <a:off x="8755693" y="4421688"/>
            <a:ext cx="1816274" cy="646331"/>
          </a:xfrm>
          <a:prstGeom prst="rect">
            <a:avLst/>
          </a:prstGeom>
          <a:noFill/>
          <a:ln>
            <a:solidFill>
              <a:srgbClr val="FF40F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Reference to time.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4E867B-278E-0442-19A9-4043E6C19A25}"/>
              </a:ext>
            </a:extLst>
          </p:cNvPr>
          <p:cNvSpPr txBox="1"/>
          <p:nvPr/>
        </p:nvSpPr>
        <p:spPr>
          <a:xfrm>
            <a:off x="1732764" y="3845490"/>
            <a:ext cx="145301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1930’s slang</a:t>
            </a:r>
          </a:p>
        </p:txBody>
      </p:sp>
    </p:spTree>
    <p:extLst>
      <p:ext uri="{BB962C8B-B14F-4D97-AF65-F5344CB8AC3E}">
        <p14:creationId xmlns:p14="http://schemas.microsoft.com/office/powerpoint/2010/main" val="3005807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47A8DD-118C-7287-A330-2E20389C6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656" y="263550"/>
            <a:ext cx="9795638" cy="5604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dirty="0"/>
              <a:t>Faster way to model in Arango?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37D6E4F-6DC2-AE5B-3745-4AE8FABAE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763" y="960846"/>
            <a:ext cx="7423847" cy="4491427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974E8BE-2E13-5B1D-1904-F2E35AFBA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672" y="1262925"/>
            <a:ext cx="5828261" cy="24770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15607A-AD6C-0FC2-BF9E-D7C8BC166FF4}"/>
              </a:ext>
            </a:extLst>
          </p:cNvPr>
          <p:cNvSpPr txBox="1"/>
          <p:nvPr/>
        </p:nvSpPr>
        <p:spPr>
          <a:xfrm>
            <a:off x="425885" y="5785804"/>
            <a:ext cx="46343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Return matches based on a relevancy score?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030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65733-B125-4E1E-B7E3-8D3438EEF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4DDDF-A51C-EB90-41E7-5828AD8D1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Views:</a:t>
            </a:r>
          </a:p>
          <a:p>
            <a:r>
              <a:rPr lang="en-US" dirty="0"/>
              <a:t>What is the purpose of views? </a:t>
            </a:r>
          </a:p>
          <a:p>
            <a:r>
              <a:rPr lang="en-US" dirty="0"/>
              <a:t>How would configuring views help my use case? </a:t>
            </a:r>
          </a:p>
          <a:p>
            <a:pPr marL="0" indent="0">
              <a:buNone/>
            </a:pPr>
            <a:r>
              <a:rPr lang="en-US" dirty="0"/>
              <a:t>Analyzers:</a:t>
            </a:r>
          </a:p>
          <a:p>
            <a:r>
              <a:rPr lang="en-US" dirty="0"/>
              <a:t>Possibilities for NLP? </a:t>
            </a:r>
          </a:p>
          <a:p>
            <a:r>
              <a:rPr lang="en-US" dirty="0"/>
              <a:t>Configuring Geospatial Capabilities</a:t>
            </a:r>
          </a:p>
        </p:txBody>
      </p:sp>
    </p:spTree>
    <p:extLst>
      <p:ext uri="{BB962C8B-B14F-4D97-AF65-F5344CB8AC3E}">
        <p14:creationId xmlns:p14="http://schemas.microsoft.com/office/powerpoint/2010/main" val="4161906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65733-B125-4E1E-B7E3-8D3438EEF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4DDDF-A51C-EB90-41E7-5828AD8D1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Rules:</a:t>
            </a:r>
          </a:p>
          <a:p>
            <a:r>
              <a:rPr lang="en-US" dirty="0"/>
              <a:t>Narrator Example: </a:t>
            </a:r>
          </a:p>
          <a:p>
            <a:pPr lvl="1"/>
            <a:r>
              <a:rPr lang="en-US" dirty="0"/>
              <a:t>Page 43 is narrated by Alexander. </a:t>
            </a:r>
          </a:p>
          <a:p>
            <a:pPr lvl="1"/>
            <a:r>
              <a:rPr lang="en-US" dirty="0"/>
              <a:t>If a page is narrated by a woman, the narrator cannot be Alexander. </a:t>
            </a:r>
          </a:p>
          <a:p>
            <a:pPr lvl="1"/>
            <a:r>
              <a:rPr lang="en-US" dirty="0"/>
              <a:t>Remove Alexander from list of possible narrators for that page</a:t>
            </a:r>
          </a:p>
          <a:p>
            <a:r>
              <a:rPr lang="en-US" dirty="0"/>
              <a:t>Page Connection Example: </a:t>
            </a:r>
          </a:p>
          <a:p>
            <a:pPr lvl="1"/>
            <a:r>
              <a:rPr lang="en-US" dirty="0"/>
              <a:t>Page 24 comes before page 16. </a:t>
            </a:r>
          </a:p>
          <a:p>
            <a:pPr lvl="1"/>
            <a:r>
              <a:rPr lang="en-US" dirty="0"/>
              <a:t>If page 49 comes before 24, it must also come before page 16</a:t>
            </a:r>
          </a:p>
          <a:p>
            <a:pPr lvl="1"/>
            <a:r>
              <a:rPr lang="en-US" dirty="0"/>
              <a:t>Mapping 100! Examples is too much to start, is there a good way to model this? (Markov chain in Arango?)</a:t>
            </a:r>
          </a:p>
        </p:txBody>
      </p:sp>
    </p:spTree>
    <p:extLst>
      <p:ext uri="{BB962C8B-B14F-4D97-AF65-F5344CB8AC3E}">
        <p14:creationId xmlns:p14="http://schemas.microsoft.com/office/powerpoint/2010/main" val="4287503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4BD7E-5298-FCFA-F089-F46D34D9B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ABD14-1B0B-9EAC-680F-E14AE4A9A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Dictionary</a:t>
            </a:r>
          </a:p>
          <a:p>
            <a:r>
              <a:rPr lang="en-US" dirty="0"/>
              <a:t>Semantics</a:t>
            </a:r>
          </a:p>
          <a:p>
            <a:pPr lvl="1"/>
            <a:r>
              <a:rPr lang="en-US" dirty="0"/>
              <a:t>Some words are used multiple times, with different semantics</a:t>
            </a:r>
          </a:p>
          <a:p>
            <a:pPr lvl="1"/>
            <a:r>
              <a:rPr lang="en-US" dirty="0"/>
              <a:t>Clement as a name vs a verb, Jasmine as a name vs the flower </a:t>
            </a:r>
          </a:p>
          <a:p>
            <a:pPr lvl="1"/>
            <a:r>
              <a:rPr lang="en-US" dirty="0"/>
              <a:t>Is there a way to detect these differences in context? </a:t>
            </a:r>
          </a:p>
          <a:p>
            <a:r>
              <a:rPr lang="en-US" dirty="0" err="1"/>
              <a:t>ArangoML</a:t>
            </a:r>
            <a:endParaRPr lang="en-US" dirty="0"/>
          </a:p>
          <a:p>
            <a:pPr lvl="1"/>
            <a:r>
              <a:rPr lang="en-US" dirty="0"/>
              <a:t>Free?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109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71B80-5218-3139-E054-D74F385D3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Ideas?</a:t>
            </a:r>
          </a:p>
        </p:txBody>
      </p:sp>
    </p:spTree>
    <p:extLst>
      <p:ext uri="{BB962C8B-B14F-4D97-AF65-F5344CB8AC3E}">
        <p14:creationId xmlns:p14="http://schemas.microsoft.com/office/powerpoint/2010/main" val="2651363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757</Words>
  <Application>Microsoft Macintosh PowerPoint</Application>
  <PresentationFormat>Widescreen</PresentationFormat>
  <Paragraphs>50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Cain’s Jawbone Literary Puzzle</vt:lpstr>
      <vt:lpstr>PowerPoint Presentation</vt:lpstr>
      <vt:lpstr>PowerPoint Presentation</vt:lpstr>
      <vt:lpstr>Faster way to model in Arango?</vt:lpstr>
      <vt:lpstr>Questions</vt:lpstr>
      <vt:lpstr>Questions</vt:lpstr>
      <vt:lpstr>Questions</vt:lpstr>
      <vt:lpstr>Any Ideas?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Cain’s Jawbone Literary Puzzle</dc:title>
  <dc:creator>Lauren E Bassett</dc:creator>
  <cp:lastModifiedBy>Lauren E Bassett</cp:lastModifiedBy>
  <cp:revision>4</cp:revision>
  <dcterms:created xsi:type="dcterms:W3CDTF">2022-06-15T14:22:42Z</dcterms:created>
  <dcterms:modified xsi:type="dcterms:W3CDTF">2022-06-15T15:51:43Z</dcterms:modified>
</cp:coreProperties>
</file>

<file path=docProps/thumbnail.jpeg>
</file>